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modSld">
      <pc:chgData name="Millie Webb/IRL" userId="23a0f904-803f-4e65-906a-5f6213346ec9" providerId="ADAL" clId="{6C454235-6FFD-40D3-A6F8-41607B3DCC2B}" dt="2026-03-05T11:47:14.094" v="10" actId="20577"/>
      <pc:docMkLst>
        <pc:docMk/>
      </pc:docMkLst>
      <pc:sldChg chg="modSp mod">
        <pc:chgData name="Millie Webb/IRL" userId="23a0f904-803f-4e65-906a-5f6213346ec9" providerId="ADAL" clId="{6C454235-6FFD-40D3-A6F8-41607B3DCC2B}" dt="2026-03-05T11:47:07.219" v="5" actId="20577"/>
        <pc:sldMkLst>
          <pc:docMk/>
          <pc:sldMk cId="2893494912" sldId="261"/>
        </pc:sldMkLst>
        <pc:spChg chg="mod">
          <ac:chgData name="Millie Webb/IRL" userId="23a0f904-803f-4e65-906a-5f6213346ec9" providerId="ADAL" clId="{6C454235-6FFD-40D3-A6F8-41607B3DCC2B}" dt="2026-03-05T11:47:07.219" v="5" actId="20577"/>
          <ac:spMkLst>
            <pc:docMk/>
            <pc:sldMk cId="2893494912" sldId="261"/>
            <ac:spMk id="4" creationId="{5804A756-03D1-A643-095E-B923D58F4742}"/>
          </ac:spMkLst>
        </pc:spChg>
        <pc:spChg chg="mod">
          <ac:chgData name="Millie Webb/IRL" userId="23a0f904-803f-4e65-906a-5f6213346ec9" providerId="ADAL" clId="{6C454235-6FFD-40D3-A6F8-41607B3DCC2B}" dt="2026-03-05T11:47:02.472" v="0" actId="20577"/>
          <ac:spMkLst>
            <pc:docMk/>
            <pc:sldMk cId="2893494912" sldId="261"/>
            <ac:spMk id="74" creationId="{9CF61AFB-3DDB-D3E1-EEB7-886E83DD8C25}"/>
          </ac:spMkLst>
        </pc:spChg>
      </pc:sldChg>
      <pc:sldChg chg="modSp mod">
        <pc:chgData name="Millie Webb/IRL" userId="23a0f904-803f-4e65-906a-5f6213346ec9" providerId="ADAL" clId="{6C454235-6FFD-40D3-A6F8-41607B3DCC2B}" dt="2026-03-05T11:47:14.094" v="10" actId="20577"/>
        <pc:sldMkLst>
          <pc:docMk/>
          <pc:sldMk cId="3506169607" sldId="262"/>
        </pc:sldMkLst>
        <pc:spChg chg="mod">
          <ac:chgData name="Millie Webb/IRL" userId="23a0f904-803f-4e65-906a-5f6213346ec9" providerId="ADAL" clId="{6C454235-6FFD-40D3-A6F8-41607B3DCC2B}" dt="2026-03-05T11:47:14.094" v="10" actId="20577"/>
          <ac:spMkLst>
            <pc:docMk/>
            <pc:sldMk cId="3506169607" sldId="262"/>
            <ac:spMk id="8" creationId="{DC9BB663-8945-D4EA-B101-A517984397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5/03/2026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05/03/2026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x.harrington@cushwake.com" TargetMode="External"/><Relationship Id="rId2" Type="http://schemas.openxmlformats.org/officeDocument/2006/relationships/hyperlink" Target="mailto:conor.niland@cushwake.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7252" y="5410635"/>
            <a:ext cx="941843" cy="282564"/>
          </a:xfrm>
        </p:spPr>
        <p:txBody>
          <a:bodyPr/>
          <a:lstStyle/>
          <a:p>
            <a:r>
              <a:rPr lang="en-US" dirty="0"/>
              <a:t>To let</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06321" y="5886305"/>
            <a:ext cx="7418453" cy="488358"/>
          </a:xfrm>
        </p:spPr>
        <p:txBody>
          <a:bodyPr wrap="square" lIns="0" tIns="0" rIns="0" bIns="0" anchor="t">
            <a:noAutofit/>
          </a:bodyPr>
          <a:lstStyle/>
          <a:p>
            <a:r>
              <a:rPr lang="en-US" b="1" dirty="0"/>
              <a:t>Unit 3, </a:t>
            </a:r>
            <a:r>
              <a:rPr lang="en-US" b="1" dirty="0" err="1"/>
              <a:t>Clarehall</a:t>
            </a:r>
            <a:r>
              <a:rPr lang="en-US" b="1" dirty="0"/>
              <a:t> Shopping Centre, Co. Dublin</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061" y="6760876"/>
            <a:ext cx="4482466" cy="2128891"/>
          </a:xfrm>
        </p:spPr>
        <p:txBody>
          <a:bodyPr wrap="square" lIns="0" tIns="0" rIns="0" bIns="0" anchor="t">
            <a:noAutofit/>
          </a:bodyPr>
          <a:lstStyle/>
          <a:p>
            <a:r>
              <a:rPr lang="en-AU" sz="1400" b="1" dirty="0"/>
              <a:t>Property Highlights</a:t>
            </a:r>
          </a:p>
          <a:p>
            <a:pPr marL="113030" lvl="3" indent="-113030"/>
            <a:r>
              <a:rPr lang="en-US" sz="1000" dirty="0"/>
              <a:t>Ground floor retail unit located next to Holland &amp; Barrett</a:t>
            </a:r>
          </a:p>
          <a:p>
            <a:pPr marL="113030" lvl="3" indent="-113030"/>
            <a:r>
              <a:rPr lang="en-US" sz="1000" dirty="0"/>
              <a:t>Extending to approx. 667 sq. ft (61.97 sq. m)</a:t>
            </a:r>
          </a:p>
          <a:p>
            <a:pPr marL="113030" lvl="3" indent="-113030"/>
            <a:r>
              <a:rPr lang="en-US" sz="1000" dirty="0"/>
              <a:t>Situated within the well-established </a:t>
            </a:r>
            <a:r>
              <a:rPr lang="en-US" sz="1000" dirty="0" err="1"/>
              <a:t>Clarehall</a:t>
            </a:r>
            <a:r>
              <a:rPr lang="en-US" sz="1000" dirty="0"/>
              <a:t> Shopping Centre</a:t>
            </a:r>
          </a:p>
          <a:p>
            <a:pPr marL="113030" lvl="3" indent="-113030"/>
            <a:r>
              <a:rPr lang="en-US" sz="1000" dirty="0"/>
              <a:t>Anchored by a high-performing Tesco Extra</a:t>
            </a:r>
          </a:p>
          <a:p>
            <a:pPr marL="113030" lvl="3" indent="-113030"/>
            <a:r>
              <a:rPr lang="en-US" sz="1000" dirty="0"/>
              <a:t>Strong tenant mix including Eason’s and </a:t>
            </a:r>
            <a:r>
              <a:rPr lang="en-US" sz="1000" dirty="0" err="1"/>
              <a:t>McCabes</a:t>
            </a:r>
            <a:r>
              <a:rPr lang="en-US" sz="1000" dirty="0"/>
              <a:t> Pharmacy.</a:t>
            </a: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080285" y="8076152"/>
            <a:ext cx="2400904" cy="909424"/>
          </a:xfrm>
          <a:prstGeom prst="rect">
            <a:avLst/>
          </a:prstGeom>
        </p:spPr>
        <p:txBody>
          <a:bodyPr lIns="0" tIns="0" rIns="0" bIns="0" anchor="t">
            <a:normAutofit fontScale="92500" lnSpcReduction="20000"/>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100" b="1" dirty="0">
                <a:solidFill>
                  <a:srgbClr val="002060"/>
                </a:solidFill>
                <a:latin typeface="Gotham Book"/>
                <a:cs typeface="+mn-cs"/>
              </a:rPr>
              <a:t>Conor Niland </a:t>
            </a:r>
          </a:p>
          <a:p>
            <a:pPr defTabSz="914400">
              <a:lnSpc>
                <a:spcPct val="100000"/>
              </a:lnSpc>
              <a:defRPr/>
            </a:pPr>
            <a:r>
              <a:rPr lang="en-US" sz="1100" dirty="0">
                <a:solidFill>
                  <a:srgbClr val="000000"/>
                </a:solidFill>
                <a:latin typeface="Gotham Book"/>
                <a:cs typeface="+mn-cs"/>
              </a:rPr>
              <a:t>Email: </a:t>
            </a:r>
            <a:r>
              <a:rPr lang="en-US" sz="1100" dirty="0">
                <a:solidFill>
                  <a:srgbClr val="000000"/>
                </a:solidFill>
                <a:latin typeface="Gotham Book"/>
                <a:cs typeface="+mn-cs"/>
                <a:hlinkClick r:id="rId2"/>
              </a:rPr>
              <a:t>conor.niland@cushwake.com</a:t>
            </a:r>
            <a:endParaRPr lang="en-US" sz="1100" dirty="0">
              <a:solidFill>
                <a:srgbClr val="000000"/>
              </a:solidFill>
              <a:latin typeface="Gotham Book"/>
              <a:cs typeface="+mn-cs"/>
            </a:endParaRPr>
          </a:p>
          <a:p>
            <a:pPr defTabSz="914400">
              <a:lnSpc>
                <a:spcPct val="100000"/>
              </a:lnSpc>
              <a:defRPr/>
            </a:pPr>
            <a:r>
              <a:rPr lang="en-US" sz="1100" dirty="0">
                <a:solidFill>
                  <a:srgbClr val="000000"/>
                </a:solidFill>
                <a:latin typeface="Gotham Book"/>
                <a:cs typeface="+mn-cs"/>
              </a:rPr>
              <a:t>Tel: </a:t>
            </a:r>
            <a:r>
              <a:rPr lang="en-IE" sz="1100" dirty="0"/>
              <a:t>+353 1 639 9219  </a:t>
            </a:r>
          </a:p>
          <a:p>
            <a:pPr defTabSz="914400">
              <a:lnSpc>
                <a:spcPct val="100000"/>
              </a:lnSpc>
              <a:defRPr/>
            </a:pPr>
            <a:r>
              <a:rPr lang="en-IE" sz="1050" dirty="0">
                <a:solidFill>
                  <a:srgbClr val="002060"/>
                </a:solidFill>
                <a:latin typeface="Gotham Book"/>
                <a:cs typeface="+mn-cs"/>
              </a:rPr>
              <a:t>Max Harrington</a:t>
            </a:r>
          </a:p>
          <a:p>
            <a:pPr defTabSz="914400">
              <a:lnSpc>
                <a:spcPct val="100000"/>
              </a:lnSpc>
              <a:defRPr/>
            </a:pPr>
            <a:r>
              <a:rPr lang="en-IE" sz="1050" dirty="0">
                <a:solidFill>
                  <a:srgbClr val="000000"/>
                </a:solidFill>
                <a:latin typeface="Gotham Book"/>
                <a:cs typeface="+mn-cs"/>
              </a:rPr>
              <a:t>Email: </a:t>
            </a:r>
            <a:r>
              <a:rPr lang="en-US" sz="1050" u="sng" dirty="0">
                <a:hlinkClick r:id="rId3"/>
              </a:rPr>
              <a:t>Max.harrington@cushwake.com</a:t>
            </a:r>
            <a:endParaRPr lang="en-IE" sz="1050" dirty="0">
              <a:solidFill>
                <a:schemeClr val="accent6"/>
              </a:solidFill>
              <a:latin typeface="Gotham Book"/>
              <a:cs typeface="+mn-cs"/>
            </a:endParaRPr>
          </a:p>
          <a:p>
            <a:pPr defTabSz="914400">
              <a:lnSpc>
                <a:spcPct val="100000"/>
              </a:lnSpc>
              <a:defRPr/>
            </a:pPr>
            <a:r>
              <a:rPr lang="en-IE" sz="1050" dirty="0">
                <a:solidFill>
                  <a:srgbClr val="000000"/>
                </a:solidFill>
                <a:latin typeface="Gotham Book"/>
                <a:cs typeface="+mn-cs"/>
              </a:rPr>
              <a:t>Tel: </a:t>
            </a:r>
            <a:r>
              <a:rPr lang="en-US" sz="1100" dirty="0"/>
              <a:t>+353 86 817 3854</a:t>
            </a:r>
            <a:endParaRPr lang="en-US" sz="1100" dirty="0">
              <a:solidFill>
                <a:srgbClr val="000000"/>
              </a:solidFill>
              <a:latin typeface="Gotham Book"/>
              <a:cs typeface="+mn-cs"/>
            </a:endParaRPr>
          </a:p>
          <a:p>
            <a:pPr defTabSz="914400">
              <a:lnSpc>
                <a:spcPct val="100000"/>
              </a:lnSpc>
              <a:defRPr/>
            </a:pPr>
            <a:endParaRPr lang="en-US" sz="1000" b="1" dirty="0">
              <a:solidFill>
                <a:srgbClr val="002060"/>
              </a:solidFill>
              <a:latin typeface="Gotham Book"/>
              <a:cs typeface="+mn-cs"/>
            </a:endParaRPr>
          </a:p>
        </p:txBody>
      </p:sp>
      <p:sp>
        <p:nvSpPr>
          <p:cNvPr id="4" name="Text Placeholder 3">
            <a:extLst>
              <a:ext uri="{FF2B5EF4-FFF2-40B4-BE49-F238E27FC236}">
                <a16:creationId xmlns:a16="http://schemas.microsoft.com/office/drawing/2014/main" id="{5804A756-03D1-A643-095E-B923D58F4742}"/>
              </a:ext>
            </a:extLst>
          </p:cNvPr>
          <p:cNvSpPr>
            <a:spLocks noGrp="1"/>
          </p:cNvSpPr>
          <p:nvPr>
            <p:ph type="body" sz="quarter" idx="20"/>
          </p:nvPr>
        </p:nvSpPr>
        <p:spPr>
          <a:xfrm>
            <a:off x="2005435" y="848742"/>
            <a:ext cx="5133426" cy="443711"/>
          </a:xfrm>
        </p:spPr>
        <p:txBody>
          <a:bodyPr/>
          <a:lstStyle/>
          <a:p>
            <a:r>
              <a:rPr lang="en-US" b="1" dirty="0"/>
              <a:t>Unit 3, </a:t>
            </a:r>
            <a:r>
              <a:rPr lang="en-US" b="1" dirty="0" err="1"/>
              <a:t>Clarehall</a:t>
            </a:r>
            <a:r>
              <a:rPr lang="en-US" b="1" dirty="0"/>
              <a:t> Shopping Centre, Malahide Road, Co. Dublin</a:t>
            </a:r>
          </a:p>
          <a:p>
            <a:endParaRPr lang="en-US" dirty="0"/>
          </a:p>
        </p:txBody>
      </p:sp>
      <p:sp>
        <p:nvSpPr>
          <p:cNvPr id="5" name="TextBox 4">
            <a:extLst>
              <a:ext uri="{FF2B5EF4-FFF2-40B4-BE49-F238E27FC236}">
                <a16:creationId xmlns:a16="http://schemas.microsoft.com/office/drawing/2014/main" id="{3379633B-992F-7BAA-BE1F-EE375E976E41}"/>
              </a:ext>
            </a:extLst>
          </p:cNvPr>
          <p:cNvSpPr txBox="1"/>
          <p:nvPr/>
        </p:nvSpPr>
        <p:spPr>
          <a:xfrm>
            <a:off x="417252" y="8356180"/>
            <a:ext cx="4464197" cy="1100301"/>
          </a:xfrm>
          <a:prstGeom prst="rect">
            <a:avLst/>
          </a:prstGeom>
          <a:noFill/>
        </p:spPr>
        <p:txBody>
          <a:bodyPr wrap="square" lIns="0" tIns="0" rIns="0" bIns="0" rtlCol="0">
            <a:spAutoFit/>
          </a:bodyPr>
          <a:lstStyle/>
          <a:p>
            <a:pPr>
              <a:spcAft>
                <a:spcPts val="600"/>
              </a:spcAft>
            </a:pPr>
            <a:r>
              <a:rPr lang="en-US" sz="1400" b="1" dirty="0">
                <a:solidFill>
                  <a:schemeClr val="accent6"/>
                </a:solidFill>
                <a:latin typeface="+mj-lt"/>
              </a:rPr>
              <a:t>Location</a:t>
            </a:r>
          </a:p>
          <a:p>
            <a:pPr>
              <a:spcAft>
                <a:spcPts val="600"/>
              </a:spcAft>
            </a:pPr>
            <a:r>
              <a:rPr lang="en-US" sz="1050" dirty="0" err="1">
                <a:solidFill>
                  <a:schemeClr val="accent6"/>
                </a:solidFill>
              </a:rPr>
              <a:t>Clarehall</a:t>
            </a:r>
            <a:r>
              <a:rPr lang="en-US" sz="1050" dirty="0">
                <a:solidFill>
                  <a:schemeClr val="accent6"/>
                </a:solidFill>
              </a:rPr>
              <a:t> Shopping Centre is located approximately 9 km north-east of Dublin City Centre along the Malahide Road, serving a large residential catchment including </a:t>
            </a:r>
            <a:r>
              <a:rPr lang="en-US" sz="1050" dirty="0" err="1">
                <a:solidFill>
                  <a:schemeClr val="accent6"/>
                </a:solidFill>
              </a:rPr>
              <a:t>Clarehall</a:t>
            </a:r>
            <a:r>
              <a:rPr lang="en-US" sz="1050" dirty="0">
                <a:solidFill>
                  <a:schemeClr val="accent6"/>
                </a:solidFill>
              </a:rPr>
              <a:t>, </a:t>
            </a:r>
            <a:r>
              <a:rPr lang="en-US" sz="1050" dirty="0" err="1">
                <a:solidFill>
                  <a:schemeClr val="accent6"/>
                </a:solidFill>
              </a:rPr>
              <a:t>Donaghmede</a:t>
            </a:r>
            <a:r>
              <a:rPr lang="en-US" sz="1050" dirty="0">
                <a:solidFill>
                  <a:schemeClr val="accent6"/>
                </a:solidFill>
              </a:rPr>
              <a:t> and </a:t>
            </a:r>
            <a:r>
              <a:rPr lang="en-US" sz="1050" dirty="0" err="1">
                <a:solidFill>
                  <a:schemeClr val="accent6"/>
                </a:solidFill>
              </a:rPr>
              <a:t>Balgriffin</a:t>
            </a:r>
            <a:r>
              <a:rPr lang="en-US" sz="1050" dirty="0">
                <a:solidFill>
                  <a:schemeClr val="accent6"/>
                </a:solidFill>
              </a:rPr>
              <a:t>. The </a:t>
            </a:r>
            <a:r>
              <a:rPr lang="en-US" sz="1050" dirty="0" err="1">
                <a:solidFill>
                  <a:schemeClr val="accent6"/>
                </a:solidFill>
              </a:rPr>
              <a:t>centre</a:t>
            </a:r>
            <a:r>
              <a:rPr lang="en-US" sz="1050" dirty="0">
                <a:solidFill>
                  <a:schemeClr val="accent6"/>
                </a:solidFill>
              </a:rPr>
              <a:t> benefits from strong accessibility and provides approximately 880 customer car parking spaces.</a:t>
            </a:r>
            <a:endParaRPr lang="en-US" sz="1200" dirty="0"/>
          </a:p>
        </p:txBody>
      </p:sp>
      <p:pic>
        <p:nvPicPr>
          <p:cNvPr id="7" name="Picture 6">
            <a:extLst>
              <a:ext uri="{FF2B5EF4-FFF2-40B4-BE49-F238E27FC236}">
                <a16:creationId xmlns:a16="http://schemas.microsoft.com/office/drawing/2014/main" id="{5C1482E4-820E-ED0F-51EB-23DF0105C2A0}"/>
              </a:ext>
            </a:extLst>
          </p:cNvPr>
          <p:cNvPicPr>
            <a:picLocks noChangeAspect="1"/>
          </p:cNvPicPr>
          <p:nvPr/>
        </p:nvPicPr>
        <p:blipFill>
          <a:blip r:embed="rId4"/>
          <a:stretch>
            <a:fillRect/>
          </a:stretch>
        </p:blipFill>
        <p:spPr>
          <a:xfrm>
            <a:off x="385061" y="1092110"/>
            <a:ext cx="6789552" cy="4178859"/>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193002"/>
          </a:xfrm>
        </p:spPr>
        <p:txBody>
          <a:bodyPr wrap="square" lIns="0" tIns="0" rIns="0" bIns="0" anchor="t">
            <a:spAutoFit/>
          </a:bodyPr>
          <a:lstStyle/>
          <a:p>
            <a:r>
              <a:rPr lang="en-US" b="1" dirty="0"/>
              <a:t>Unit 3, </a:t>
            </a:r>
            <a:r>
              <a:rPr lang="en-US" b="1" dirty="0" err="1"/>
              <a:t>Clarehall</a:t>
            </a:r>
            <a:r>
              <a:rPr lang="en-US" b="1" dirty="0"/>
              <a:t> Shopping Centre</a:t>
            </a:r>
            <a:r>
              <a:rPr lang="en-US" b="1"/>
              <a:t>, Malahide Road, </a:t>
            </a:r>
            <a:r>
              <a:rPr lang="en-US" b="1" dirty="0"/>
              <a:t>Co. Dublin</a:t>
            </a:r>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331831" y="2317191"/>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Service Charge</a:t>
            </a:r>
          </a:p>
          <a:p>
            <a:pPr>
              <a:spcAft>
                <a:spcPts val="600"/>
              </a:spcAft>
            </a:pPr>
            <a:r>
              <a:rPr lang="en-US" sz="1200" dirty="0">
                <a:solidFill>
                  <a:schemeClr val="accent6"/>
                </a:solidFill>
              </a:rPr>
              <a:t>Service Charge for this property is approximately €5,999 per annum. </a:t>
            </a:r>
          </a:p>
        </p:txBody>
      </p:sp>
      <p:sp>
        <p:nvSpPr>
          <p:cNvPr id="6" name="TextBox 5">
            <a:extLst>
              <a:ext uri="{FF2B5EF4-FFF2-40B4-BE49-F238E27FC236}">
                <a16:creationId xmlns:a16="http://schemas.microsoft.com/office/drawing/2014/main" id="{4B046339-109C-FEBE-374E-FBFD58E3571B}"/>
              </a:ext>
            </a:extLst>
          </p:cNvPr>
          <p:cNvSpPr txBox="1"/>
          <p:nvPr/>
        </p:nvSpPr>
        <p:spPr>
          <a:xfrm>
            <a:off x="373665" y="1217905"/>
            <a:ext cx="3385510" cy="14311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Property Description</a:t>
            </a:r>
          </a:p>
          <a:p>
            <a:r>
              <a:rPr lang="en-US" sz="1200" dirty="0">
                <a:solidFill>
                  <a:schemeClr val="accent6"/>
                </a:solidFill>
              </a:rPr>
              <a:t>Unit 3 Extends to approx. 667 sq. ft (61.97 sq. m) within </a:t>
            </a:r>
            <a:r>
              <a:rPr lang="en-US" sz="1200" dirty="0" err="1">
                <a:solidFill>
                  <a:schemeClr val="accent6"/>
                </a:solidFill>
              </a:rPr>
              <a:t>Clarehall</a:t>
            </a:r>
            <a:r>
              <a:rPr lang="en-US" sz="1200" dirty="0">
                <a:solidFill>
                  <a:schemeClr val="accent6"/>
                </a:solidFill>
              </a:rPr>
              <a:t> Shopping Centre. The scheme is anchored by Tesco which will benefit the unit from strong footfall.</a:t>
            </a:r>
          </a:p>
          <a:p>
            <a:endParaRPr lang="en-US" sz="1200" dirty="0">
              <a:solidFill>
                <a:schemeClr val="accent6"/>
              </a:solidFill>
            </a:endParaRPr>
          </a:p>
          <a:p>
            <a:pPr>
              <a:spcAft>
                <a:spcPts val="600"/>
              </a:spcAft>
            </a:pPr>
            <a:endParaRPr lang="en-US" sz="1400" b="1" dirty="0">
              <a:solidFill>
                <a:schemeClr val="accent6"/>
              </a:solidFill>
            </a:endParaRPr>
          </a:p>
        </p:txBody>
      </p:sp>
      <p:sp>
        <p:nvSpPr>
          <p:cNvPr id="11" name="TextBox 10">
            <a:extLst>
              <a:ext uri="{FF2B5EF4-FFF2-40B4-BE49-F238E27FC236}">
                <a16:creationId xmlns:a16="http://schemas.microsoft.com/office/drawing/2014/main" id="{F2DCF9EC-DE19-933A-FD41-22C95DDF923F}"/>
              </a:ext>
            </a:extLst>
          </p:cNvPr>
          <p:cNvSpPr txBox="1"/>
          <p:nvPr/>
        </p:nvSpPr>
        <p:spPr>
          <a:xfrm>
            <a:off x="3910384" y="1947523"/>
            <a:ext cx="291926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Rent</a:t>
            </a:r>
          </a:p>
          <a:p>
            <a:pPr>
              <a:spcAft>
                <a:spcPts val="600"/>
              </a:spcAft>
            </a:pPr>
            <a:r>
              <a:rPr lang="en-US" sz="1200" dirty="0">
                <a:solidFill>
                  <a:schemeClr val="accent6"/>
                </a:solidFill>
              </a:rPr>
              <a:t>Quoting rent is at €30,000 per annum.</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3910384" y="1212457"/>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Viewings</a:t>
            </a:r>
          </a:p>
          <a:p>
            <a:pPr>
              <a:spcAft>
                <a:spcPts val="600"/>
              </a:spcAft>
            </a:pPr>
            <a:r>
              <a:rPr lang="en-US" sz="1200" dirty="0">
                <a:solidFill>
                  <a:schemeClr val="accent6"/>
                </a:solidFill>
              </a:rPr>
              <a:t>Strictly by appointment only through sole leasing agents Cushman &amp; Wakefield</a:t>
            </a:r>
            <a:r>
              <a:rPr lang="en-US" sz="1200" dirty="0">
                <a:solidFill>
                  <a:srgbClr val="002060"/>
                </a:solidFill>
              </a:rPr>
              <a:t>.</a:t>
            </a:r>
          </a:p>
        </p:txBody>
      </p:sp>
      <p:sp>
        <p:nvSpPr>
          <p:cNvPr id="14" name="TextBox 13">
            <a:extLst>
              <a:ext uri="{FF2B5EF4-FFF2-40B4-BE49-F238E27FC236}">
                <a16:creationId xmlns:a16="http://schemas.microsoft.com/office/drawing/2014/main" id="{6E41D27F-24AD-252C-F559-E78BA5DA3556}"/>
              </a:ext>
            </a:extLst>
          </p:cNvPr>
          <p:cNvSpPr txBox="1"/>
          <p:nvPr/>
        </p:nvSpPr>
        <p:spPr>
          <a:xfrm>
            <a:off x="3910384" y="2763467"/>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BER: TBC</a:t>
            </a:r>
          </a:p>
        </p:txBody>
      </p:sp>
      <p:sp>
        <p:nvSpPr>
          <p:cNvPr id="2" name="TextBox 1">
            <a:extLst>
              <a:ext uri="{FF2B5EF4-FFF2-40B4-BE49-F238E27FC236}">
                <a16:creationId xmlns:a16="http://schemas.microsoft.com/office/drawing/2014/main" id="{4C61D72F-2A86-EBBB-83D7-9C7D718EA777}"/>
              </a:ext>
            </a:extLst>
          </p:cNvPr>
          <p:cNvSpPr txBox="1"/>
          <p:nvPr/>
        </p:nvSpPr>
        <p:spPr>
          <a:xfrm>
            <a:off x="373665" y="4053689"/>
            <a:ext cx="2903738" cy="846386"/>
          </a:xfrm>
          <a:prstGeom prst="rect">
            <a:avLst/>
          </a:prstGeom>
          <a:noFill/>
        </p:spPr>
        <p:txBody>
          <a:bodyPr wrap="square" lIns="0" tIns="0" rIns="0" bIns="0" rtlCol="0">
            <a:spAutoFit/>
          </a:bodyPr>
          <a:lstStyle/>
          <a:p>
            <a:pPr>
              <a:spcAft>
                <a:spcPts val="600"/>
              </a:spcAft>
            </a:pPr>
            <a:r>
              <a:rPr lang="en-US" sz="1400" b="1" dirty="0">
                <a:solidFill>
                  <a:schemeClr val="accent6"/>
                </a:solidFill>
              </a:rPr>
              <a:t>Rates</a:t>
            </a:r>
          </a:p>
          <a:p>
            <a:pPr>
              <a:spcAft>
                <a:spcPts val="600"/>
              </a:spcAft>
            </a:pPr>
            <a:r>
              <a:rPr lang="en-US" sz="1200" dirty="0">
                <a:solidFill>
                  <a:schemeClr val="accent6"/>
                </a:solidFill>
              </a:rPr>
              <a:t>We are advised the commercial Rates for this property are approximately €3,717 per annum.</a:t>
            </a:r>
          </a:p>
        </p:txBody>
      </p:sp>
      <p:sp>
        <p:nvSpPr>
          <p:cNvPr id="3" name="TextBox 2">
            <a:extLst>
              <a:ext uri="{FF2B5EF4-FFF2-40B4-BE49-F238E27FC236}">
                <a16:creationId xmlns:a16="http://schemas.microsoft.com/office/drawing/2014/main" id="{18331BCA-3E07-BAEE-EED1-8F984530D7AE}"/>
              </a:ext>
            </a:extLst>
          </p:cNvPr>
          <p:cNvSpPr txBox="1"/>
          <p:nvPr/>
        </p:nvSpPr>
        <p:spPr>
          <a:xfrm>
            <a:off x="331831" y="3277773"/>
            <a:ext cx="2861904" cy="477054"/>
          </a:xfrm>
          <a:prstGeom prst="rect">
            <a:avLst/>
          </a:prstGeom>
          <a:noFill/>
        </p:spPr>
        <p:txBody>
          <a:bodyPr wrap="square" lIns="0" tIns="0" rIns="0" bIns="0" rtlCol="0">
            <a:spAutoFit/>
          </a:bodyPr>
          <a:lstStyle/>
          <a:p>
            <a:pPr>
              <a:spcAft>
                <a:spcPts val="600"/>
              </a:spcAft>
            </a:pPr>
            <a:r>
              <a:rPr lang="en-US" sz="1400" b="1" dirty="0">
                <a:solidFill>
                  <a:schemeClr val="accent6"/>
                </a:solidFill>
              </a:rPr>
              <a:t>Insurance</a:t>
            </a:r>
          </a:p>
          <a:p>
            <a:pPr>
              <a:spcAft>
                <a:spcPts val="600"/>
              </a:spcAft>
            </a:pPr>
            <a:r>
              <a:rPr lang="en-US" sz="1200" dirty="0">
                <a:solidFill>
                  <a:schemeClr val="accent6"/>
                </a:solidFill>
              </a:rPr>
              <a:t>Insurance for this unit is TBC.</a:t>
            </a:r>
          </a:p>
        </p:txBody>
      </p:sp>
      <p:pic>
        <p:nvPicPr>
          <p:cNvPr id="7" name="Picture 6">
            <a:extLst>
              <a:ext uri="{FF2B5EF4-FFF2-40B4-BE49-F238E27FC236}">
                <a16:creationId xmlns:a16="http://schemas.microsoft.com/office/drawing/2014/main" id="{DD399A05-8089-B3C3-F5BB-1F9905F759C3}"/>
              </a:ext>
            </a:extLst>
          </p:cNvPr>
          <p:cNvPicPr>
            <a:picLocks noChangeAspect="1"/>
          </p:cNvPicPr>
          <p:nvPr/>
        </p:nvPicPr>
        <p:blipFill>
          <a:blip r:embed="rId2"/>
          <a:stretch>
            <a:fillRect/>
          </a:stretch>
        </p:blipFill>
        <p:spPr>
          <a:xfrm>
            <a:off x="159114" y="5464657"/>
            <a:ext cx="6945473" cy="4456785"/>
          </a:xfrm>
          <a:prstGeom prst="rect">
            <a:avLst/>
          </a:prstGeom>
        </p:spPr>
      </p:pic>
      <p:sp>
        <p:nvSpPr>
          <p:cNvPr id="15" name="Rectangle 14">
            <a:extLst>
              <a:ext uri="{FF2B5EF4-FFF2-40B4-BE49-F238E27FC236}">
                <a16:creationId xmlns:a16="http://schemas.microsoft.com/office/drawing/2014/main" id="{D62CA76A-6CF6-D5AA-AEF2-111EF4E7F29B}"/>
              </a:ext>
            </a:extLst>
          </p:cNvPr>
          <p:cNvSpPr/>
          <p:nvPr/>
        </p:nvSpPr>
        <p:spPr>
          <a:xfrm rot="345375">
            <a:off x="1842868" y="8229600"/>
            <a:ext cx="422030" cy="984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err="1">
              <a:solidFill>
                <a:schemeClr val="bg1"/>
              </a:solidFill>
            </a:endParaRPr>
          </a:p>
        </p:txBody>
      </p:sp>
      <p:sp>
        <p:nvSpPr>
          <p:cNvPr id="16" name="TextBox 15">
            <a:extLst>
              <a:ext uri="{FF2B5EF4-FFF2-40B4-BE49-F238E27FC236}">
                <a16:creationId xmlns:a16="http://schemas.microsoft.com/office/drawing/2014/main" id="{7A149869-9983-E2F4-EE0A-4A7B59BEE1EB}"/>
              </a:ext>
            </a:extLst>
          </p:cNvPr>
          <p:cNvSpPr txBox="1"/>
          <p:nvPr/>
        </p:nvSpPr>
        <p:spPr>
          <a:xfrm>
            <a:off x="1899137" y="8374621"/>
            <a:ext cx="401695" cy="369332"/>
          </a:xfrm>
          <a:prstGeom prst="rect">
            <a:avLst/>
          </a:prstGeom>
          <a:noFill/>
        </p:spPr>
        <p:txBody>
          <a:bodyPr wrap="square" lIns="0" tIns="0" rIns="0" bIns="0" rtlCol="0">
            <a:spAutoFit/>
          </a:bodyPr>
          <a:lstStyle/>
          <a:p>
            <a:pPr>
              <a:spcAft>
                <a:spcPts val="600"/>
              </a:spcAft>
            </a:pPr>
            <a:r>
              <a:rPr lang="en-US" sz="1200" dirty="0">
                <a:solidFill>
                  <a:schemeClr val="bg1"/>
                </a:solidFill>
              </a:rPr>
              <a:t>Unit            3 </a:t>
            </a:r>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2.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1110DA-7939-40A7-A26D-2AA3345891E2}">
  <ds:schemaRefs>
    <ds:schemaRef ds:uri="http://purl.org/dc/dcmitype/"/>
    <ds:schemaRef ds:uri="http://schemas.microsoft.com/office/infopath/2007/PartnerControls"/>
    <ds:schemaRef ds:uri="be51bc9f-3ca2-4786-94b0-d68ddb7bde26"/>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ed6d00fd-d6c7-4092-bd47-2e64effdcdf6"/>
  </ds:schemaRefs>
</ds:datastoreItem>
</file>

<file path=customXml/itemProps4.xml><?xml version="1.0" encoding="utf-8"?>
<ds:datastoreItem xmlns:ds="http://schemas.openxmlformats.org/officeDocument/2006/customXml" ds:itemID="{061FE460-236F-44FC-8996-B73966887A0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CW 2024 Theme-SG</Template>
  <TotalTime>3617</TotalTime>
  <Words>274</Words>
  <Application>Microsoft Office PowerPoint</Application>
  <PresentationFormat>Custom</PresentationFormat>
  <Paragraphs>33</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Book</vt:lpstr>
      <vt:lpstr>Arial</vt:lpstr>
      <vt:lpstr>Gotham Medium</vt:lpstr>
      <vt:lpstr>Gotham Bold</vt:lpstr>
      <vt:lpstr>Gotham Black</vt:lpstr>
      <vt:lpstr>Main</vt:lpstr>
      <vt:lpstr>think-cell Slide</vt:lpstr>
      <vt:lpstr>Unit 3, Clarehall Shopping Centre, Co. Dublin</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488</cp:revision>
  <dcterms:created xsi:type="dcterms:W3CDTF">2019-04-17T00:25:41Z</dcterms:created>
  <dcterms:modified xsi:type="dcterms:W3CDTF">2026-03-05T11:47:14Z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